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7"/>
  </p:notesMasterIdLst>
  <p:sldIdLst>
    <p:sldId id="257" r:id="rId2"/>
    <p:sldId id="266" r:id="rId3"/>
    <p:sldId id="267" r:id="rId4"/>
    <p:sldId id="271" r:id="rId5"/>
    <p:sldId id="27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9A6"/>
    <a:srgbClr val="92DBE4"/>
    <a:srgbClr val="2D4057"/>
    <a:srgbClr val="45576A"/>
    <a:srgbClr val="035DAB"/>
    <a:srgbClr val="035CAA"/>
    <a:srgbClr val="FFEC73"/>
    <a:srgbClr val="0158A5"/>
    <a:srgbClr val="055D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7654" autoAdjust="0"/>
  </p:normalViewPr>
  <p:slideViewPr>
    <p:cSldViewPr snapToGrid="0">
      <p:cViewPr varScale="1">
        <p:scale>
          <a:sx n="65" d="100"/>
          <a:sy n="65" d="100"/>
        </p:scale>
        <p:origin x="66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1740A-5CBE-47E6-8C5E-68932A1AE715}" type="datetimeFigureOut">
              <a:rPr lang="es-EC" smtClean="0"/>
              <a:t>19/10/2022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98620-FCBF-448B-A1CE-3650BBD4258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336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692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03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96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58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60853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0771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0730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83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61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369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20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82BF99-E167-41B2-A719-FC833AB27651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EC2401-B00A-403E-A184-05263A2C992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02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5981700"/>
            <a:ext cx="12192000" cy="876300"/>
          </a:xfrm>
          <a:prstGeom prst="rect">
            <a:avLst/>
          </a:prstGeom>
          <a:solidFill>
            <a:srgbClr val="0259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2400" b="1" i="1" dirty="0" err="1" smtClean="0"/>
              <a:t>Msc</a:t>
            </a:r>
            <a:r>
              <a:rPr lang="es-EC" sz="2400" b="1" i="1" dirty="0" smtClean="0"/>
              <a:t>. Aníbal Saltos Jara</a:t>
            </a:r>
            <a:endParaRPr lang="es-EC" sz="2400" b="1" i="1" dirty="0"/>
          </a:p>
        </p:txBody>
      </p:sp>
      <p:pic>
        <p:nvPicPr>
          <p:cNvPr id="7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20" y="1089276"/>
            <a:ext cx="8387255" cy="31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0" y="5841636"/>
            <a:ext cx="12192000" cy="1016364"/>
          </a:xfrm>
          <a:prstGeom prst="rect">
            <a:avLst/>
          </a:prstGeom>
          <a:solidFill>
            <a:srgbClr val="237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Rectángulo 8"/>
          <p:cNvSpPr/>
          <p:nvPr/>
        </p:nvSpPr>
        <p:spPr>
          <a:xfrm>
            <a:off x="2459420" y="4384898"/>
            <a:ext cx="77328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EXCEL EMPRESARIAL</a:t>
            </a:r>
            <a:endParaRPr lang="es-ES" sz="4800" b="0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325863" y="6065907"/>
            <a:ext cx="57454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s-ES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Ing. Gino Gonzales</a:t>
            </a:r>
            <a:endParaRPr lang="es-ES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77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45920" y="1402541"/>
            <a:ext cx="6863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i="1" dirty="0"/>
              <a:t>El </a:t>
            </a:r>
            <a:r>
              <a:rPr lang="es-EC" sz="2000" b="1" i="1" dirty="0"/>
              <a:t>formato condicional en Excel</a:t>
            </a:r>
            <a:r>
              <a:rPr lang="es-EC" sz="2000" i="1" dirty="0"/>
              <a:t> es una funcionalidad de gran utilidad al momento de realizar el análisis de datos ya que puedes dar un formato especial a un grupo de celdas en base al valor de otra celda. Esto te permitirá aplicar un tipo de fuente específico o un color de relleno diferente para aquellas celdas que cumplan con ciertas reglas y así poder identificarlas fácilmente en pantalla</a:t>
            </a:r>
            <a:r>
              <a:rPr lang="es-EC" sz="2000" i="1" dirty="0" smtClean="0">
                <a:solidFill>
                  <a:srgbClr val="00507C"/>
                </a:solidFill>
                <a:latin typeface="tahoma" panose="020B0604030504040204" pitchFamily="34" charset="0"/>
              </a:rPr>
              <a:t>. </a:t>
            </a:r>
            <a:endParaRPr lang="es-EC" sz="2000" i="1" dirty="0"/>
          </a:p>
        </p:txBody>
      </p:sp>
      <p:sp>
        <p:nvSpPr>
          <p:cNvPr id="6" name="Elipse 5"/>
          <p:cNvSpPr/>
          <p:nvPr/>
        </p:nvSpPr>
        <p:spPr>
          <a:xfrm>
            <a:off x="8884920" y="190178"/>
            <a:ext cx="807720" cy="1493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52776" t="6394" r="41656" b="83798"/>
          <a:stretch/>
        </p:blipFill>
        <p:spPr>
          <a:xfrm>
            <a:off x="8884920" y="190178"/>
            <a:ext cx="2075002" cy="205485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122" name="Picture 2" descr="Resultado de los formatos condiciona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4" r="5936"/>
          <a:stretch/>
        </p:blipFill>
        <p:spPr bwMode="auto">
          <a:xfrm>
            <a:off x="1645920" y="4438030"/>
            <a:ext cx="7772400" cy="230928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5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0" y="98738"/>
            <a:ext cx="9692640" cy="1493520"/>
            <a:chOff x="0" y="190178"/>
            <a:chExt cx="9692640" cy="1493520"/>
          </a:xfrm>
        </p:grpSpPr>
        <p:sp>
          <p:nvSpPr>
            <p:cNvPr id="32" name="Rectángulo 31"/>
            <p:cNvSpPr/>
            <p:nvPr/>
          </p:nvSpPr>
          <p:spPr>
            <a:xfrm>
              <a:off x="0" y="498788"/>
              <a:ext cx="9258300" cy="876300"/>
            </a:xfrm>
            <a:prstGeom prst="rect">
              <a:avLst/>
            </a:prstGeom>
            <a:solidFill>
              <a:srgbClr val="0259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3200" b="1" dirty="0"/>
                <a:t>Formatos condicionales predeterminados</a:t>
              </a:r>
            </a:p>
          </p:txBody>
        </p:sp>
        <p:sp>
          <p:nvSpPr>
            <p:cNvPr id="33" name="Elipse 32"/>
            <p:cNvSpPr/>
            <p:nvPr/>
          </p:nvSpPr>
          <p:spPr>
            <a:xfrm>
              <a:off x="8884920" y="190178"/>
              <a:ext cx="807720" cy="1493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/>
          <a:srcRect l="53000" t="6884" r="29250" b="44219"/>
          <a:stretch/>
        </p:blipFill>
        <p:spPr>
          <a:xfrm>
            <a:off x="111133" y="1463040"/>
            <a:ext cx="3483315" cy="539496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7" name="Rectángulo 16"/>
          <p:cNvSpPr/>
          <p:nvPr/>
        </p:nvSpPr>
        <p:spPr>
          <a:xfrm>
            <a:off x="3718560" y="1592258"/>
            <a:ext cx="8092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i="1" dirty="0">
                <a:solidFill>
                  <a:srgbClr val="666666"/>
                </a:solidFill>
                <a:latin typeface="merriweather"/>
              </a:rPr>
              <a:t>Excel tiene una serie de predeterminados que se pueden utilizar para aplicar formatos condicionales a las celdas. Se agrupan en tres categorías: barras de datos, escalas de color y conjuntos de íconos. A continuación, fíjate en qué consiste cada uno.</a:t>
            </a:r>
            <a:endParaRPr lang="es-EC" dirty="0"/>
          </a:p>
        </p:txBody>
      </p:sp>
      <p:sp>
        <p:nvSpPr>
          <p:cNvPr id="34" name="Rectángulo 33"/>
          <p:cNvSpPr/>
          <p:nvPr/>
        </p:nvSpPr>
        <p:spPr>
          <a:xfrm>
            <a:off x="3954435" y="2929141"/>
            <a:ext cx="573820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EC" sz="2400" dirty="0">
                <a:solidFill>
                  <a:srgbClr val="00ABC0"/>
                </a:solidFill>
                <a:latin typeface="source sans pro"/>
              </a:rPr>
              <a:t>Barras de datos</a:t>
            </a:r>
          </a:p>
          <a:p>
            <a:pPr algn="just" fontAlgn="base"/>
            <a:r>
              <a:rPr lang="es-EC" dirty="0">
                <a:solidFill>
                  <a:srgbClr val="444444"/>
                </a:solidFill>
                <a:latin typeface="merriweather"/>
              </a:rPr>
              <a:t>Las barras de datos son barras horizontales a que aparecen de izquierda a derecha en cada celda, como un gráfico de barras.</a:t>
            </a:r>
            <a:endParaRPr lang="es-EC" b="0" i="0" dirty="0">
              <a:solidFill>
                <a:srgbClr val="444444"/>
              </a:solidFill>
              <a:effectLst/>
              <a:latin typeface="merriweather"/>
            </a:endParaRPr>
          </a:p>
        </p:txBody>
      </p:sp>
      <p:pic>
        <p:nvPicPr>
          <p:cNvPr id="35" name="Picture 2" descr="Barras de da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640" y="4775801"/>
            <a:ext cx="57150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lecha abajo 18"/>
          <p:cNvSpPr/>
          <p:nvPr/>
        </p:nvSpPr>
        <p:spPr>
          <a:xfrm>
            <a:off x="6522720" y="4008120"/>
            <a:ext cx="533400" cy="685800"/>
          </a:xfrm>
          <a:prstGeom prst="downArrow">
            <a:avLst>
              <a:gd name="adj1" fmla="val 50000"/>
              <a:gd name="adj2" fmla="val 3857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44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591300" y="1803218"/>
            <a:ext cx="5394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C" dirty="0">
                <a:solidFill>
                  <a:srgbClr val="00ABC0"/>
                </a:solidFill>
                <a:latin typeface="source sans pro"/>
              </a:rPr>
              <a:t>Escalas de color</a:t>
            </a:r>
          </a:p>
          <a:p>
            <a:pPr fontAlgn="base"/>
            <a:r>
              <a:rPr lang="es-EC" dirty="0">
                <a:solidFill>
                  <a:srgbClr val="444444"/>
                </a:solidFill>
                <a:latin typeface="merriweather"/>
              </a:rPr>
              <a:t>Cambian el color de cada celda en función de su valor. Cada escala de color utiliza un gradiente de dos colores o tres.</a:t>
            </a:r>
            <a:endParaRPr lang="es-EC" b="0" i="0" dirty="0">
              <a:solidFill>
                <a:srgbClr val="444444"/>
              </a:solidFill>
              <a:effectLst/>
              <a:latin typeface="merriweather"/>
            </a:endParaRPr>
          </a:p>
        </p:txBody>
      </p:sp>
      <p:pic>
        <p:nvPicPr>
          <p:cNvPr id="4098" name="Picture 2" descr="Escalas de 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92258"/>
            <a:ext cx="571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555693" y="4582773"/>
            <a:ext cx="4404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s-EC" dirty="0">
                <a:solidFill>
                  <a:srgbClr val="00ABC0"/>
                </a:solidFill>
                <a:latin typeface="source sans pro"/>
              </a:rPr>
              <a:t>Conjuntos de Iconos</a:t>
            </a:r>
          </a:p>
          <a:p>
            <a:pPr algn="r" fontAlgn="base"/>
            <a:r>
              <a:rPr lang="es-EC" dirty="0">
                <a:solidFill>
                  <a:srgbClr val="444444"/>
                </a:solidFill>
                <a:latin typeface="merriweather"/>
              </a:rPr>
              <a:t>Añaden un icono específico para cada celda en función de su valor.</a:t>
            </a:r>
            <a:endParaRPr lang="es-EC" b="0" i="0" dirty="0">
              <a:solidFill>
                <a:srgbClr val="444444"/>
              </a:solidFill>
              <a:effectLst/>
              <a:latin typeface="merriweather"/>
            </a:endParaRPr>
          </a:p>
        </p:txBody>
      </p:sp>
      <p:pic>
        <p:nvPicPr>
          <p:cNvPr id="4100" name="Picture 4" descr="Conjuntos de Ã­con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420" y="4106227"/>
            <a:ext cx="571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0" y="98738"/>
            <a:ext cx="9692640" cy="1493520"/>
            <a:chOff x="0" y="190178"/>
            <a:chExt cx="9692640" cy="1493520"/>
          </a:xfrm>
        </p:grpSpPr>
        <p:sp>
          <p:nvSpPr>
            <p:cNvPr id="9" name="Rectángulo 8"/>
            <p:cNvSpPr/>
            <p:nvPr/>
          </p:nvSpPr>
          <p:spPr>
            <a:xfrm>
              <a:off x="0" y="498788"/>
              <a:ext cx="9258300" cy="876300"/>
            </a:xfrm>
            <a:prstGeom prst="rect">
              <a:avLst/>
            </a:prstGeom>
            <a:solidFill>
              <a:srgbClr val="0259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3200" b="1" dirty="0"/>
                <a:t>Formatos condicionales predeterminados</a:t>
              </a:r>
            </a:p>
          </p:txBody>
        </p:sp>
        <p:sp>
          <p:nvSpPr>
            <p:cNvPr id="10" name="Elipse 9"/>
            <p:cNvSpPr/>
            <p:nvPr/>
          </p:nvSpPr>
          <p:spPr>
            <a:xfrm>
              <a:off x="8884920" y="190178"/>
              <a:ext cx="807720" cy="14935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  <p:sp>
        <p:nvSpPr>
          <p:cNvPr id="6" name="Flecha abajo 5"/>
          <p:cNvSpPr/>
          <p:nvPr/>
        </p:nvSpPr>
        <p:spPr>
          <a:xfrm rot="16200000">
            <a:off x="5998982" y="2258825"/>
            <a:ext cx="460736" cy="543289"/>
          </a:xfrm>
          <a:prstGeom prst="downArrow">
            <a:avLst>
              <a:gd name="adj1" fmla="val 66216"/>
              <a:gd name="adj2" fmla="val 31081"/>
            </a:avLst>
          </a:prstGeom>
          <a:solidFill>
            <a:srgbClr val="92DB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Flecha abajo 11"/>
          <p:cNvSpPr/>
          <p:nvPr/>
        </p:nvSpPr>
        <p:spPr>
          <a:xfrm rot="5400000">
            <a:off x="5176022" y="4772794"/>
            <a:ext cx="460736" cy="543289"/>
          </a:xfrm>
          <a:prstGeom prst="downArrow">
            <a:avLst>
              <a:gd name="adj1" fmla="val 66216"/>
              <a:gd name="adj2" fmla="val 31081"/>
            </a:avLst>
          </a:prstGeom>
          <a:solidFill>
            <a:srgbClr val="92DB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35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49885"/>
            <a:ext cx="9189720" cy="747395"/>
          </a:xfrm>
          <a:solidFill>
            <a:srgbClr val="0259A6"/>
          </a:solidFill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chemeClr val="bg1"/>
                </a:solidFill>
              </a:rPr>
              <a:t>EJEMPLOS DE FORMATO CONDICIONAL</a:t>
            </a:r>
            <a:endParaRPr lang="es-EC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Ejemplos de Formatos Condicion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4" y="1333586"/>
            <a:ext cx="10619106" cy="539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3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6233</TotalTime>
  <Words>139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Adobe Gothic Std B</vt:lpstr>
      <vt:lpstr>Arial</vt:lpstr>
      <vt:lpstr>Calibri</vt:lpstr>
      <vt:lpstr>Gill Sans MT</vt:lpstr>
      <vt:lpstr>Impact</vt:lpstr>
      <vt:lpstr>merriweather</vt:lpstr>
      <vt:lpstr>source sans pro</vt:lpstr>
      <vt:lpstr>tahoma</vt:lpstr>
      <vt:lpstr>Badge</vt:lpstr>
      <vt:lpstr>Presentación de PowerPoint</vt:lpstr>
      <vt:lpstr>Presentación de PowerPoint</vt:lpstr>
      <vt:lpstr>Presentación de PowerPoint</vt:lpstr>
      <vt:lpstr>Presentación de PowerPoint</vt:lpstr>
      <vt:lpstr>EJEMPLOS DE FORMATO CONDICIONAL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Gino Paul Gonzales Custodio</dc:creator>
  <cp:lastModifiedBy>GINO PAUL GONZALES CUSTODIO</cp:lastModifiedBy>
  <cp:revision>193</cp:revision>
  <dcterms:created xsi:type="dcterms:W3CDTF">2017-09-19T19:51:38Z</dcterms:created>
  <dcterms:modified xsi:type="dcterms:W3CDTF">2022-10-20T00:52:01Z</dcterms:modified>
</cp:coreProperties>
</file>